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09" r:id="rId2"/>
    <p:sldId id="310" r:id="rId3"/>
    <p:sldId id="311" r:id="rId4"/>
    <p:sldId id="313" r:id="rId5"/>
    <p:sldId id="315" r:id="rId6"/>
    <p:sldId id="316" r:id="rId7"/>
    <p:sldId id="317" r:id="rId8"/>
    <p:sldId id="314" r:id="rId9"/>
    <p:sldId id="320" r:id="rId10"/>
    <p:sldId id="319" r:id="rId11"/>
    <p:sldId id="318" r:id="rId12"/>
  </p:sldIdLst>
  <p:sldSz cx="12192000" cy="6858000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8" userDrawn="1">
          <p15:clr>
            <a:srgbClr val="A4A3A4"/>
          </p15:clr>
        </p15:guide>
        <p15:guide id="2" pos="12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5872"/>
    <a:srgbClr val="82899A"/>
    <a:srgbClr val="D9AE39"/>
    <a:srgbClr val="319CA9"/>
    <a:srgbClr val="E08100"/>
    <a:srgbClr val="80A87C"/>
    <a:srgbClr val="FFFFFF"/>
    <a:srgbClr val="FF5A61"/>
    <a:srgbClr val="F5F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23" autoAdjust="0"/>
    <p:restoredTop sz="73567" autoAdjust="0"/>
  </p:normalViewPr>
  <p:slideViewPr>
    <p:cSldViewPr snapToGrid="0" snapToObjects="1">
      <p:cViewPr varScale="1">
        <p:scale>
          <a:sx n="49" d="100"/>
          <a:sy n="49" d="100"/>
        </p:scale>
        <p:origin x="1196" y="40"/>
      </p:cViewPr>
      <p:guideLst>
        <p:guide orient="horz" pos="1298"/>
        <p:guide pos="12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53" d="100"/>
          <a:sy n="53" d="100"/>
        </p:scale>
        <p:origin x="2648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14F4A84C-C8E4-4CAA-AF4A-309BC142A226}" type="datetimeFigureOut">
              <a:rPr lang="fr-FR" smtClean="0"/>
              <a:t>08/06/2023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F291F14D-836E-43E3-B87A-8B03518C081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83658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DDFDEB5C-9EF9-1649-8948-8A7650F674EF}" type="datetimeFigureOut">
              <a:rPr lang="fr-FR" smtClean="0"/>
              <a:t>08/06/2023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B015DE53-84EF-8842-BB31-77A0CC91C96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8083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15DE53-84EF-8842-BB31-77A0CC91C96D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3900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15DE53-84EF-8842-BB31-77A0CC91C96D}" type="slidenum">
              <a:rPr lang="fr-FR" smtClean="0"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201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15DE53-84EF-8842-BB31-77A0CC91C96D}" type="slidenum">
              <a:rPr lang="fr-FR" smtClean="0"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71508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5DE53-84EF-8842-BB31-77A0CC91C96D}" type="slidenum">
              <a:rPr lang="fr-FR" smtClean="0"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4496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7E055B4C-8447-694B-A439-40663B9537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0600" y="5037725"/>
            <a:ext cx="3467100" cy="17399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5AB9187-087D-784F-BDCC-C4BD524C4C11}"/>
              </a:ext>
            </a:extLst>
          </p:cNvPr>
          <p:cNvSpPr/>
          <p:nvPr userDrawn="1"/>
        </p:nvSpPr>
        <p:spPr>
          <a:xfrm>
            <a:off x="0" y="0"/>
            <a:ext cx="12192000" cy="4474896"/>
          </a:xfrm>
          <a:prstGeom prst="rect">
            <a:avLst/>
          </a:prstGeom>
          <a:solidFill>
            <a:srgbClr val="F5F1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C957129E-AD3E-3843-9CB9-8A6ACDDC0B0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35000"/>
          </a:blip>
          <a:stretch>
            <a:fillRect/>
          </a:stretch>
        </p:blipFill>
        <p:spPr>
          <a:xfrm>
            <a:off x="4532924" y="647362"/>
            <a:ext cx="6055468" cy="68580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1396EFE6-AC90-8D47-8950-A06E391E89C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01829" y="458786"/>
            <a:ext cx="2877152" cy="714186"/>
          </a:xfrm>
          <a:prstGeom prst="rect">
            <a:avLst/>
          </a:prstGeom>
        </p:spPr>
      </p:pic>
      <p:sp>
        <p:nvSpPr>
          <p:cNvPr id="12" name="Espace réservé du titre 19">
            <a:extLst>
              <a:ext uri="{FF2B5EF4-FFF2-40B4-BE49-F238E27FC236}">
                <a16:creationId xmlns:a16="http://schemas.microsoft.com/office/drawing/2014/main" id="{DEC4BB4D-E053-9D4E-BA4B-8E01B5684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0334"/>
            <a:ext cx="10515600" cy="19896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endParaRPr lang="fr-FR" dirty="0"/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412CE296-2E55-7946-9E2B-392481F7074F}"/>
              </a:ext>
            </a:extLst>
          </p:cNvPr>
          <p:cNvSpPr txBox="1">
            <a:spLocks/>
          </p:cNvSpPr>
          <p:nvPr userDrawn="1"/>
        </p:nvSpPr>
        <p:spPr>
          <a:xfrm>
            <a:off x="8990624" y="63719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b="0" i="0" kern="1200">
                <a:solidFill>
                  <a:schemeClr val="tx1"/>
                </a:solidFill>
                <a:latin typeface="Montserrat Medium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CODIR</a:t>
            </a:r>
            <a:r>
              <a:rPr lang="fr-FR" baseline="0" dirty="0"/>
              <a:t> RTE/D&amp;I - </a:t>
            </a:r>
            <a:r>
              <a:rPr lang="fr-FR" dirty="0"/>
              <a:t>JANVIER 2022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CBC46E01-6FB4-5440-A705-CA3CC81B3C1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151596" y="6329734"/>
            <a:ext cx="190500" cy="5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96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rtie 1 - Intercalaire">
    <p:bg>
      <p:bgPr>
        <a:solidFill>
          <a:srgbClr val="F5F1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D1271F8-C048-C04C-AE32-1352781947FF}"/>
              </a:ext>
            </a:extLst>
          </p:cNvPr>
          <p:cNvSpPr/>
          <p:nvPr userDrawn="1"/>
        </p:nvSpPr>
        <p:spPr>
          <a:xfrm>
            <a:off x="9925782" y="0"/>
            <a:ext cx="1566333" cy="6858000"/>
          </a:xfrm>
          <a:prstGeom prst="rect">
            <a:avLst/>
          </a:prstGeom>
          <a:solidFill>
            <a:srgbClr val="D9AE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A5EE5B8-FC59-FF4E-A0B1-8436C5291C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65839"/>
            <a:ext cx="6138333" cy="779682"/>
          </a:xfrm>
          <a:prstGeom prst="rect">
            <a:avLst/>
          </a:prstGeom>
        </p:spPr>
        <p:txBody>
          <a:bodyPr anchor="t"/>
          <a:lstStyle>
            <a:lvl1pPr>
              <a:lnSpc>
                <a:spcPct val="100000"/>
              </a:lnSpc>
              <a:defRPr b="1" i="0">
                <a:solidFill>
                  <a:srgbClr val="D9AE39"/>
                </a:solidFill>
                <a:latin typeface="Montserrat" pitchFamily="2" charset="77"/>
              </a:defRPr>
            </a:lvl1pPr>
          </a:lstStyle>
          <a:p>
            <a:r>
              <a:rPr lang="fr-FR" dirty="0"/>
              <a:t>01. Partie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7CF593-51D0-FF44-A6A8-3555DE1D1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65039"/>
            <a:ext cx="6138333" cy="20330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3000"/>
            </a:lvl1pPr>
          </a:lstStyle>
          <a:p>
            <a:pPr lvl="0"/>
            <a:r>
              <a:rPr lang="fr-FR" dirty="0"/>
              <a:t>Cliquez pour modifier les styles du texte du 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28085CCB-DE72-1C43-93FF-08B36116EB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9580276" y="1968183"/>
            <a:ext cx="2257343" cy="2556509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CAB8AA74-0C8D-1446-849F-FE9F2757156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7317" y="2150745"/>
            <a:ext cx="368300" cy="50800"/>
          </a:xfrm>
          <a:prstGeom prst="rect">
            <a:avLst/>
          </a:prstGeom>
        </p:spPr>
      </p:pic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C85A2307-2D42-2747-A166-8693391BFE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492875"/>
            <a:ext cx="7315200" cy="365125"/>
          </a:xfrm>
          <a:prstGeom prst="rect">
            <a:avLst/>
          </a:prstGeom>
        </p:spPr>
        <p:txBody>
          <a:bodyPr/>
          <a:lstStyle>
            <a:lvl1pPr algn="l">
              <a:defRPr lang="fr-FR" sz="800" smtClean="0">
                <a:effectLst/>
              </a:defRPr>
            </a:lvl1pPr>
          </a:lstStyle>
          <a:p>
            <a:r>
              <a:rPr lang="fr-FR" b="0" dirty="0">
                <a:latin typeface="Montserrat Medium" pitchFamily="2" charset="77"/>
              </a:rPr>
              <a:t>INSTITUT DE LA MAÎTRISE D’OUVRAGE - </a:t>
            </a:r>
            <a:r>
              <a:rPr lang="fr-FR" dirty="0">
                <a:latin typeface="Montserrat ExtraBold" pitchFamily="2" charset="77"/>
              </a:rPr>
              <a:t>LES RENCONTRES DE L’IMOA</a:t>
            </a:r>
            <a:endParaRPr lang="fr-FR" b="0" dirty="0">
              <a:latin typeface="Montserrat Medium" pitchFamily="2" charset="77"/>
            </a:endParaRPr>
          </a:p>
        </p:txBody>
      </p:sp>
      <p:sp>
        <p:nvSpPr>
          <p:cNvPr id="21" name="Espace réservé du numéro de diapositive 5">
            <a:extLst>
              <a:ext uri="{FF2B5EF4-FFF2-40B4-BE49-F238E27FC236}">
                <a16:creationId xmlns:a16="http://schemas.microsoft.com/office/drawing/2014/main" id="{BA0E97F0-AEA9-9E48-A383-C2861F0D7A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22934" y="6492875"/>
            <a:ext cx="2102504" cy="365125"/>
          </a:xfrm>
          <a:prstGeom prst="rect">
            <a:avLst/>
          </a:prstGeom>
        </p:spPr>
        <p:txBody>
          <a:bodyPr/>
          <a:lstStyle>
            <a:lvl1pPr algn="r">
              <a:defRPr sz="800" b="1" i="0">
                <a:solidFill>
                  <a:srgbClr val="D9AE39"/>
                </a:solidFill>
                <a:latin typeface="Montserrat ExtraBold" pitchFamily="2" charset="77"/>
              </a:defRPr>
            </a:lvl1pPr>
          </a:lstStyle>
          <a:p>
            <a:fld id="{4BD5363C-F56B-6948-A439-98FE530CD7B5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6439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rtie 2 - Intercalaire">
    <p:bg>
      <p:bgPr>
        <a:solidFill>
          <a:srgbClr val="F5F1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D1271F8-C048-C04C-AE32-1352781947FF}"/>
              </a:ext>
            </a:extLst>
          </p:cNvPr>
          <p:cNvSpPr/>
          <p:nvPr userDrawn="1"/>
        </p:nvSpPr>
        <p:spPr>
          <a:xfrm>
            <a:off x="9925782" y="0"/>
            <a:ext cx="1566333" cy="6858000"/>
          </a:xfrm>
          <a:prstGeom prst="rect">
            <a:avLst/>
          </a:prstGeom>
          <a:solidFill>
            <a:srgbClr val="80A8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A5EE5B8-FC59-FF4E-A0B1-8436C5291C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65839"/>
            <a:ext cx="6138333" cy="779682"/>
          </a:xfrm>
          <a:prstGeom prst="rect">
            <a:avLst/>
          </a:prstGeom>
        </p:spPr>
        <p:txBody>
          <a:bodyPr anchor="t"/>
          <a:lstStyle>
            <a:lvl1pPr>
              <a:lnSpc>
                <a:spcPct val="100000"/>
              </a:lnSpc>
              <a:defRPr b="1" i="0">
                <a:solidFill>
                  <a:srgbClr val="80A87C"/>
                </a:solidFill>
                <a:latin typeface="Montserrat" pitchFamily="2" charset="77"/>
              </a:defRPr>
            </a:lvl1pPr>
          </a:lstStyle>
          <a:p>
            <a:r>
              <a:rPr lang="fr-FR" dirty="0"/>
              <a:t>02. Partie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7CF593-51D0-FF44-A6A8-3555DE1D1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65039"/>
            <a:ext cx="6138333" cy="20330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3000"/>
            </a:lvl1pPr>
          </a:lstStyle>
          <a:p>
            <a:pPr lvl="0"/>
            <a:r>
              <a:rPr lang="fr-FR" dirty="0"/>
              <a:t>Cliquez pour modifier les styles du texte du 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28085CCB-DE72-1C43-93FF-08B36116EB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9368361" y="2003257"/>
            <a:ext cx="2257343" cy="2556509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CAB8AA74-0C8D-1446-849F-FE9F2757156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7317" y="2150745"/>
            <a:ext cx="368300" cy="50800"/>
          </a:xfrm>
          <a:prstGeom prst="rect">
            <a:avLst/>
          </a:prstGeom>
        </p:spPr>
      </p:pic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C85A2307-2D42-2747-A166-8693391BFE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492875"/>
            <a:ext cx="7315200" cy="365125"/>
          </a:xfrm>
          <a:prstGeom prst="rect">
            <a:avLst/>
          </a:prstGeom>
        </p:spPr>
        <p:txBody>
          <a:bodyPr/>
          <a:lstStyle>
            <a:lvl1pPr algn="l">
              <a:defRPr lang="fr-FR" sz="800" smtClean="0">
                <a:effectLst/>
              </a:defRPr>
            </a:lvl1pPr>
          </a:lstStyle>
          <a:p>
            <a:r>
              <a:rPr lang="fr-FR" b="0" dirty="0">
                <a:latin typeface="Montserrat Medium" pitchFamily="2" charset="77"/>
              </a:rPr>
              <a:t>INSTITUT DE LA MAÎTRISE D’OUVRAGE - </a:t>
            </a:r>
            <a:r>
              <a:rPr lang="fr-FR" dirty="0">
                <a:latin typeface="Montserrat ExtraBold" pitchFamily="2" charset="77"/>
              </a:rPr>
              <a:t>LES RENCONTRES DE L’IMOA </a:t>
            </a:r>
            <a:endParaRPr lang="fr-FR" b="0" dirty="0">
              <a:latin typeface="Montserrat Medium" pitchFamily="2" charset="77"/>
            </a:endParaRPr>
          </a:p>
        </p:txBody>
      </p:sp>
      <p:sp>
        <p:nvSpPr>
          <p:cNvPr id="21" name="Espace réservé du numéro de diapositive 5">
            <a:extLst>
              <a:ext uri="{FF2B5EF4-FFF2-40B4-BE49-F238E27FC236}">
                <a16:creationId xmlns:a16="http://schemas.microsoft.com/office/drawing/2014/main" id="{BA0E97F0-AEA9-9E48-A383-C2861F0D7A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22934" y="6492875"/>
            <a:ext cx="2102504" cy="365125"/>
          </a:xfrm>
          <a:prstGeom prst="rect">
            <a:avLst/>
          </a:prstGeom>
        </p:spPr>
        <p:txBody>
          <a:bodyPr/>
          <a:lstStyle>
            <a:lvl1pPr algn="r">
              <a:defRPr sz="800" b="1" i="0">
                <a:solidFill>
                  <a:srgbClr val="D9AE39"/>
                </a:solidFill>
                <a:latin typeface="Montserrat ExtraBold" pitchFamily="2" charset="77"/>
              </a:defRPr>
            </a:lvl1pPr>
          </a:lstStyle>
          <a:p>
            <a:fld id="{4BD5363C-F56B-6948-A439-98FE530CD7B5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7270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on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A0CD5B-B1A2-8943-9950-972E9283BD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3120" y="319088"/>
            <a:ext cx="10515600" cy="449262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lang="fr-FR" sz="2100" b="1" smtClean="0">
                <a:solidFill>
                  <a:srgbClr val="D9AE39"/>
                </a:solidFill>
                <a:effectLst/>
              </a:defRPr>
            </a:lvl1pPr>
          </a:lstStyle>
          <a:p>
            <a:r>
              <a:rPr lang="fr-FR" b="1" dirty="0">
                <a:solidFill>
                  <a:srgbClr val="CEAA1E"/>
                </a:solidFill>
                <a:effectLst/>
                <a:latin typeface="Montserrat" pitchFamily="2" charset="77"/>
              </a:rPr>
              <a:t>01. Partie</a:t>
            </a:r>
            <a:endParaRPr lang="fr-FR" dirty="0">
              <a:solidFill>
                <a:srgbClr val="CEAA1E"/>
              </a:solidFill>
              <a:effectLst/>
              <a:latin typeface="Montserrat" pitchFamily="2" charset="77"/>
            </a:endParaRP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6B36EC39-87EF-3948-B6A5-E0D6DB968D3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150398"/>
            <a:ext cx="6138333" cy="5852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900" b="0" i="0">
                <a:latin typeface="Montserrat Medium" pitchFamily="2" charset="77"/>
              </a:defRPr>
            </a:lvl1pPr>
          </a:lstStyle>
          <a:p>
            <a:pPr lvl="0"/>
            <a:r>
              <a:rPr lang="fr-FR" dirty="0"/>
              <a:t>Titre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E4A9A49-6B75-8545-824C-ECDC8CE936E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8850" y="1007745"/>
            <a:ext cx="368300" cy="508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F0EE3531-C792-2240-BD74-8E0656D2436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9770048" y="2150745"/>
            <a:ext cx="2257343" cy="2556509"/>
          </a:xfrm>
          <a:prstGeom prst="rect">
            <a:avLst/>
          </a:prstGeom>
        </p:spPr>
      </p:pic>
      <p:sp>
        <p:nvSpPr>
          <p:cNvPr id="27" name="Espace réservé du texte 2">
            <a:extLst>
              <a:ext uri="{FF2B5EF4-FFF2-40B4-BE49-F238E27FC236}">
                <a16:creationId xmlns:a16="http://schemas.microsoft.com/office/drawing/2014/main" id="{566E7A1B-6485-2049-BB43-C918577F6921}"/>
              </a:ext>
            </a:extLst>
          </p:cNvPr>
          <p:cNvSpPr>
            <a:spLocks noGrp="1"/>
          </p:cNvSpPr>
          <p:nvPr>
            <p:ph type="body" idx="22"/>
          </p:nvPr>
        </p:nvSpPr>
        <p:spPr>
          <a:xfrm>
            <a:off x="839788" y="2408978"/>
            <a:ext cx="9083145" cy="452437"/>
          </a:xfrm>
          <a:prstGeom prst="rect">
            <a:avLst/>
          </a:prstGeom>
        </p:spPr>
        <p:txBody>
          <a:bodyPr anchor="t">
            <a:normAutofit/>
          </a:bodyPr>
          <a:lstStyle>
            <a:lvl1pPr marL="285750" indent="-285750">
              <a:lnSpc>
                <a:spcPct val="100000"/>
              </a:lnSpc>
              <a:buClr>
                <a:srgbClr val="D9AE39"/>
              </a:buClr>
              <a:buSzPct val="120000"/>
              <a:buFont typeface="Police système Courant"/>
              <a:buChar char="●"/>
              <a:defRPr sz="13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8" name="Espace réservé du contenu 3">
            <a:extLst>
              <a:ext uri="{FF2B5EF4-FFF2-40B4-BE49-F238E27FC236}">
                <a16:creationId xmlns:a16="http://schemas.microsoft.com/office/drawing/2014/main" id="{8B0BF4EB-1AD1-6B4E-8574-BC1DD57480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013816"/>
            <a:ext cx="9083145" cy="27755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3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30" name="Espace réservé du pied de page 4">
            <a:extLst>
              <a:ext uri="{FF2B5EF4-FFF2-40B4-BE49-F238E27FC236}">
                <a16:creationId xmlns:a16="http://schemas.microsoft.com/office/drawing/2014/main" id="{4DB0DF8D-3DA8-9F46-8273-5F9B14AF36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492875"/>
            <a:ext cx="7315200" cy="365125"/>
          </a:xfrm>
          <a:prstGeom prst="rect">
            <a:avLst/>
          </a:prstGeom>
        </p:spPr>
        <p:txBody>
          <a:bodyPr/>
          <a:lstStyle>
            <a:lvl1pPr algn="l">
              <a:defRPr lang="fr-FR" sz="800" smtClean="0">
                <a:effectLst/>
              </a:defRPr>
            </a:lvl1pPr>
          </a:lstStyle>
          <a:p>
            <a:r>
              <a:rPr lang="fr-FR" b="0" dirty="0">
                <a:latin typeface="Montserrat Medium" pitchFamily="2" charset="77"/>
              </a:rPr>
              <a:t>INSTITUT DE LA MAÎTRISE D’OUVRAGE - </a:t>
            </a:r>
            <a:r>
              <a:rPr lang="fr-FR" dirty="0">
                <a:latin typeface="Montserrat ExtraBold" pitchFamily="2" charset="77"/>
              </a:rPr>
              <a:t>LES RENCONTRES DE L’IMOA</a:t>
            </a:r>
            <a:endParaRPr lang="fr-FR" b="0" dirty="0">
              <a:latin typeface="Montserrat Medium" pitchFamily="2" charset="77"/>
            </a:endParaRPr>
          </a:p>
        </p:txBody>
      </p:sp>
      <p:sp>
        <p:nvSpPr>
          <p:cNvPr id="31" name="Espace réservé du numéro de diapositive 5">
            <a:extLst>
              <a:ext uri="{FF2B5EF4-FFF2-40B4-BE49-F238E27FC236}">
                <a16:creationId xmlns:a16="http://schemas.microsoft.com/office/drawing/2014/main" id="{A809C164-99C8-9644-BEB3-84BDF33B6D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22934" y="6492875"/>
            <a:ext cx="2102504" cy="365125"/>
          </a:xfrm>
          <a:prstGeom prst="rect">
            <a:avLst/>
          </a:prstGeom>
        </p:spPr>
        <p:txBody>
          <a:bodyPr/>
          <a:lstStyle>
            <a:lvl1pPr algn="r">
              <a:defRPr sz="800" b="1" i="0">
                <a:solidFill>
                  <a:srgbClr val="D9AE39"/>
                </a:solidFill>
                <a:latin typeface="Montserrat ExtraBold" pitchFamily="2" charset="77"/>
              </a:defRPr>
            </a:lvl1pPr>
          </a:lstStyle>
          <a:p>
            <a:fld id="{4BD5363C-F56B-6948-A439-98FE530CD7B5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71499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onn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A0CD5B-B1A2-8943-9950-972E9283BD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3120" y="319088"/>
            <a:ext cx="10515600" cy="449262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lang="fr-FR" sz="2100" b="1" smtClean="0">
                <a:solidFill>
                  <a:srgbClr val="D9AE39"/>
                </a:solidFill>
                <a:effectLst/>
              </a:defRPr>
            </a:lvl1pPr>
          </a:lstStyle>
          <a:p>
            <a:r>
              <a:rPr lang="fr-FR" b="1" dirty="0">
                <a:solidFill>
                  <a:srgbClr val="CEAA1E"/>
                </a:solidFill>
                <a:effectLst/>
                <a:latin typeface="Montserrat" pitchFamily="2" charset="77"/>
              </a:rPr>
              <a:t>01. Partie</a:t>
            </a:r>
            <a:endParaRPr lang="fr-FR" dirty="0">
              <a:solidFill>
                <a:srgbClr val="CEAA1E"/>
              </a:solidFill>
              <a:effectLst/>
              <a:latin typeface="Montserrat" pitchFamily="2" charset="77"/>
            </a:endParaRP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6B36EC39-87EF-3948-B6A5-E0D6DB968D3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150398"/>
            <a:ext cx="6138333" cy="5852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900" b="0" i="0">
                <a:latin typeface="Montserrat Medium" pitchFamily="2" charset="77"/>
              </a:defRPr>
            </a:lvl1pPr>
          </a:lstStyle>
          <a:p>
            <a:pPr lvl="0"/>
            <a:r>
              <a:rPr lang="fr-FR" dirty="0"/>
              <a:t>Titre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E4A9A49-6B75-8545-824C-ECDC8CE936E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8850" y="1007745"/>
            <a:ext cx="368300" cy="508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F0EE3531-C792-2240-BD74-8E0656D2436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9619372" y="1998345"/>
            <a:ext cx="2257343" cy="2556509"/>
          </a:xfrm>
          <a:prstGeom prst="rect">
            <a:avLst/>
          </a:prstGeom>
        </p:spPr>
      </p:pic>
      <p:sp>
        <p:nvSpPr>
          <p:cNvPr id="50" name="Espace réservé du texte 2">
            <a:extLst>
              <a:ext uri="{FF2B5EF4-FFF2-40B4-BE49-F238E27FC236}">
                <a16:creationId xmlns:a16="http://schemas.microsoft.com/office/drawing/2014/main" id="{E03ABCD4-572E-E842-967D-FBA9F5EF16DD}"/>
              </a:ext>
            </a:extLst>
          </p:cNvPr>
          <p:cNvSpPr>
            <a:spLocks noGrp="1"/>
          </p:cNvSpPr>
          <p:nvPr>
            <p:ph type="body" idx="22"/>
          </p:nvPr>
        </p:nvSpPr>
        <p:spPr>
          <a:xfrm>
            <a:off x="839789" y="2824163"/>
            <a:ext cx="2851678" cy="45243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3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51" name="Espace réservé du contenu 3">
            <a:extLst>
              <a:ext uri="{FF2B5EF4-FFF2-40B4-BE49-F238E27FC236}">
                <a16:creationId xmlns:a16="http://schemas.microsoft.com/office/drawing/2014/main" id="{4FE21436-8F1A-5D40-8621-CECAEBE623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3429001"/>
            <a:ext cx="2851678" cy="27755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3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52" name="Espace réservé du texte 2">
            <a:extLst>
              <a:ext uri="{FF2B5EF4-FFF2-40B4-BE49-F238E27FC236}">
                <a16:creationId xmlns:a16="http://schemas.microsoft.com/office/drawing/2014/main" id="{A9186E24-F5AA-E846-8983-A2603AAB3870}"/>
              </a:ext>
            </a:extLst>
          </p:cNvPr>
          <p:cNvSpPr>
            <a:spLocks noGrp="1"/>
          </p:cNvSpPr>
          <p:nvPr>
            <p:ph type="body" idx="23"/>
          </p:nvPr>
        </p:nvSpPr>
        <p:spPr>
          <a:xfrm>
            <a:off x="3973923" y="2824163"/>
            <a:ext cx="2851678" cy="45243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3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53" name="Espace réservé du contenu 3">
            <a:extLst>
              <a:ext uri="{FF2B5EF4-FFF2-40B4-BE49-F238E27FC236}">
                <a16:creationId xmlns:a16="http://schemas.microsoft.com/office/drawing/2014/main" id="{7FA64FD5-225C-5843-AF80-03E3DCBA64F8}"/>
              </a:ext>
            </a:extLst>
          </p:cNvPr>
          <p:cNvSpPr>
            <a:spLocks noGrp="1"/>
          </p:cNvSpPr>
          <p:nvPr>
            <p:ph sz="half" idx="24"/>
          </p:nvPr>
        </p:nvSpPr>
        <p:spPr>
          <a:xfrm>
            <a:off x="3973923" y="3429001"/>
            <a:ext cx="2851678" cy="27755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3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54" name="Espace réservé du texte 2">
            <a:extLst>
              <a:ext uri="{FF2B5EF4-FFF2-40B4-BE49-F238E27FC236}">
                <a16:creationId xmlns:a16="http://schemas.microsoft.com/office/drawing/2014/main" id="{0BC7B0B9-4308-9043-A51E-8B1B8BD4C0A0}"/>
              </a:ext>
            </a:extLst>
          </p:cNvPr>
          <p:cNvSpPr>
            <a:spLocks noGrp="1"/>
          </p:cNvSpPr>
          <p:nvPr>
            <p:ph type="body" idx="25"/>
          </p:nvPr>
        </p:nvSpPr>
        <p:spPr>
          <a:xfrm>
            <a:off x="7054322" y="2824163"/>
            <a:ext cx="2851678" cy="45243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3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55" name="Espace réservé du contenu 3">
            <a:extLst>
              <a:ext uri="{FF2B5EF4-FFF2-40B4-BE49-F238E27FC236}">
                <a16:creationId xmlns:a16="http://schemas.microsoft.com/office/drawing/2014/main" id="{FB8AC961-530A-FE4C-A3B8-D3C6483DE8B0}"/>
              </a:ext>
            </a:extLst>
          </p:cNvPr>
          <p:cNvSpPr>
            <a:spLocks noGrp="1"/>
          </p:cNvSpPr>
          <p:nvPr>
            <p:ph sz="half" idx="26"/>
          </p:nvPr>
        </p:nvSpPr>
        <p:spPr>
          <a:xfrm>
            <a:off x="7054322" y="3429001"/>
            <a:ext cx="2851678" cy="27755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3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56" name="Espace réservé du pied de page 55">
            <a:extLst>
              <a:ext uri="{FF2B5EF4-FFF2-40B4-BE49-F238E27FC236}">
                <a16:creationId xmlns:a16="http://schemas.microsoft.com/office/drawing/2014/main" id="{580F6BE3-784C-2743-BF55-35A1C8C3C62F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fr-FR" b="0" dirty="0">
                <a:latin typeface="Montserrat Medium" pitchFamily="2" charset="77"/>
              </a:rPr>
              <a:t>INSTITUT DE LA MAÎTRISE D’OUVRAGE - </a:t>
            </a:r>
            <a:r>
              <a:rPr lang="fr-FR" dirty="0">
                <a:latin typeface="Montserrat ExtraBold" pitchFamily="2" charset="77"/>
              </a:rPr>
              <a:t>LES RENCONTRES DE L’IMOA</a:t>
            </a:r>
            <a:endParaRPr lang="fr-FR" b="0" dirty="0">
              <a:latin typeface="Montserrat Medium" pitchFamily="2" charset="77"/>
            </a:endParaRPr>
          </a:p>
        </p:txBody>
      </p:sp>
      <p:sp>
        <p:nvSpPr>
          <p:cNvPr id="57" name="Espace réservé du numéro de diapositive 56">
            <a:extLst>
              <a:ext uri="{FF2B5EF4-FFF2-40B4-BE49-F238E27FC236}">
                <a16:creationId xmlns:a16="http://schemas.microsoft.com/office/drawing/2014/main" id="{1FE750B4-9DF4-4E49-BF2D-5340FA0CCEE1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4BD5363C-F56B-6948-A439-98FE530CD7B5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918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onne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A0CD5B-B1A2-8943-9950-972E9283BD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3120" y="319088"/>
            <a:ext cx="10515600" cy="449262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lang="fr-FR" sz="2100" b="1" smtClean="0">
                <a:solidFill>
                  <a:srgbClr val="D9AE39"/>
                </a:solidFill>
                <a:effectLst/>
              </a:defRPr>
            </a:lvl1pPr>
          </a:lstStyle>
          <a:p>
            <a:r>
              <a:rPr lang="fr-FR" b="1" dirty="0">
                <a:solidFill>
                  <a:srgbClr val="CEAA1E"/>
                </a:solidFill>
                <a:effectLst/>
                <a:latin typeface="Montserrat" pitchFamily="2" charset="77"/>
              </a:rPr>
              <a:t>01. Partie</a:t>
            </a:r>
            <a:endParaRPr lang="fr-FR" dirty="0">
              <a:solidFill>
                <a:srgbClr val="CEAA1E"/>
              </a:solidFill>
              <a:effectLst/>
              <a:latin typeface="Montserrat" pitchFamily="2" charset="77"/>
            </a:endParaRP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6B36EC39-87EF-3948-B6A5-E0D6DB968D3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150398"/>
            <a:ext cx="6138333" cy="5852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900" b="0" i="0">
                <a:latin typeface="Montserrat Medium" pitchFamily="2" charset="77"/>
              </a:defRPr>
            </a:lvl1pPr>
          </a:lstStyle>
          <a:p>
            <a:pPr lvl="0"/>
            <a:r>
              <a:rPr lang="fr-FR" dirty="0"/>
              <a:t>Titre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E4A9A49-6B75-8545-824C-ECDC8CE936E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8850" y="1007745"/>
            <a:ext cx="368300" cy="508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F0EE3531-C792-2240-BD74-8E0656D2436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9768095" y="2158925"/>
            <a:ext cx="2257343" cy="2556509"/>
          </a:xfrm>
          <a:prstGeom prst="rect">
            <a:avLst/>
          </a:prstGeom>
        </p:spPr>
      </p:pic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89D87AE3-2D4D-524A-80B3-D4E35EB52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492875"/>
            <a:ext cx="7315200" cy="365125"/>
          </a:xfrm>
          <a:prstGeom prst="rect">
            <a:avLst/>
          </a:prstGeom>
        </p:spPr>
        <p:txBody>
          <a:bodyPr/>
          <a:lstStyle>
            <a:lvl1pPr algn="l">
              <a:defRPr lang="fr-FR" sz="800" smtClean="0">
                <a:effectLst/>
              </a:defRPr>
            </a:lvl1pPr>
          </a:lstStyle>
          <a:p>
            <a:r>
              <a:rPr lang="fr-FR" b="0" dirty="0">
                <a:latin typeface="Montserrat Medium" pitchFamily="2" charset="77"/>
              </a:rPr>
              <a:t>INSTITUT DE LA MAÎTRISE D’OUVRAGE - </a:t>
            </a:r>
            <a:r>
              <a:rPr lang="fr-FR" dirty="0">
                <a:latin typeface="Montserrat ExtraBold" pitchFamily="2" charset="77"/>
              </a:rPr>
              <a:t>LES RENCONTRES DE L’IMOA </a:t>
            </a:r>
            <a:endParaRPr lang="fr-FR" b="0" dirty="0">
              <a:latin typeface="Montserrat Medium" pitchFamily="2" charset="77"/>
            </a:endParaRP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26A96EA7-F8EE-5B44-92C8-4F0E430A5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22934" y="6492875"/>
            <a:ext cx="2102504" cy="365125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rgbClr val="D9AE39"/>
                </a:solidFill>
                <a:latin typeface="Montserrat ExtraBold" pitchFamily="2" charset="77"/>
              </a:defRPr>
            </a:lvl1pPr>
          </a:lstStyle>
          <a:p>
            <a:fld id="{4BD5363C-F56B-6948-A439-98FE530CD7B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CAF69DB1-5171-9D49-B27F-59A45357A412}"/>
              </a:ext>
            </a:extLst>
          </p:cNvPr>
          <p:cNvSpPr>
            <a:spLocks noGrp="1"/>
          </p:cNvSpPr>
          <p:nvPr>
            <p:ph type="body" idx="22"/>
          </p:nvPr>
        </p:nvSpPr>
        <p:spPr>
          <a:xfrm>
            <a:off x="839789" y="2824163"/>
            <a:ext cx="3605212" cy="45243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3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0" name="Espace réservé du contenu 3">
            <a:extLst>
              <a:ext uri="{FF2B5EF4-FFF2-40B4-BE49-F238E27FC236}">
                <a16:creationId xmlns:a16="http://schemas.microsoft.com/office/drawing/2014/main" id="{8A0A6BE3-F475-134E-915A-31A9129113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3429001"/>
            <a:ext cx="3605212" cy="27755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3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C12CC893-CB0A-E447-B7D1-FA683657F128}"/>
              </a:ext>
            </a:extLst>
          </p:cNvPr>
          <p:cNvSpPr>
            <a:spLocks noGrp="1"/>
          </p:cNvSpPr>
          <p:nvPr>
            <p:ph type="body" idx="23"/>
          </p:nvPr>
        </p:nvSpPr>
        <p:spPr>
          <a:xfrm>
            <a:off x="6292322" y="2824163"/>
            <a:ext cx="3605212" cy="45243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3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30" name="Espace réservé du contenu 3">
            <a:extLst>
              <a:ext uri="{FF2B5EF4-FFF2-40B4-BE49-F238E27FC236}">
                <a16:creationId xmlns:a16="http://schemas.microsoft.com/office/drawing/2014/main" id="{2936B163-C100-0E4B-938C-968006E63B25}"/>
              </a:ext>
            </a:extLst>
          </p:cNvPr>
          <p:cNvSpPr>
            <a:spLocks noGrp="1"/>
          </p:cNvSpPr>
          <p:nvPr>
            <p:ph sz="half" idx="24"/>
          </p:nvPr>
        </p:nvSpPr>
        <p:spPr>
          <a:xfrm>
            <a:off x="6292322" y="3429001"/>
            <a:ext cx="3605212" cy="27755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300"/>
            </a:lvl1pPr>
            <a:lvl2pPr>
              <a:defRPr sz="1300"/>
            </a:lvl2pPr>
            <a:lvl3pPr>
              <a:defRPr sz="13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553759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itre 1">
            <a:extLst>
              <a:ext uri="{FF2B5EF4-FFF2-40B4-BE49-F238E27FC236}">
                <a16:creationId xmlns:a16="http://schemas.microsoft.com/office/drawing/2014/main" id="{D2475FC1-86AA-0748-81B1-A15E450E9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1880124D-24FF-9F49-BEE3-875367158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7" name="Espace réservé du pied de page 4">
            <a:extLst>
              <a:ext uri="{FF2B5EF4-FFF2-40B4-BE49-F238E27FC236}">
                <a16:creationId xmlns:a16="http://schemas.microsoft.com/office/drawing/2014/main" id="{AC26FDDA-FE7E-6A42-8C1E-41F0C04181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492875"/>
            <a:ext cx="7315200" cy="365125"/>
          </a:xfrm>
          <a:prstGeom prst="rect">
            <a:avLst/>
          </a:prstGeom>
        </p:spPr>
        <p:txBody>
          <a:bodyPr/>
          <a:lstStyle>
            <a:lvl1pPr algn="l">
              <a:defRPr lang="fr-FR" sz="800" smtClean="0">
                <a:effectLst/>
              </a:defRPr>
            </a:lvl1pPr>
          </a:lstStyle>
          <a:p>
            <a:r>
              <a:rPr lang="fr-FR" b="0" dirty="0">
                <a:latin typeface="Montserrat Medium" pitchFamily="2" charset="77"/>
              </a:rPr>
              <a:t>INSTITUT DE LA MAÎTRISE D’OUVRAGE - </a:t>
            </a:r>
            <a:r>
              <a:rPr lang="fr-FR" dirty="0">
                <a:latin typeface="Montserrat ExtraBold" pitchFamily="2" charset="77"/>
              </a:rPr>
              <a:t>LES RENCONTRES DE L’IMOA </a:t>
            </a:r>
            <a:endParaRPr lang="fr-FR" b="0" dirty="0">
              <a:latin typeface="Montserrat Medium" pitchFamily="2" charset="77"/>
            </a:endParaRPr>
          </a:p>
        </p:txBody>
      </p:sp>
      <p:sp>
        <p:nvSpPr>
          <p:cNvPr id="18" name="Espace réservé du numéro de diapositive 5">
            <a:extLst>
              <a:ext uri="{FF2B5EF4-FFF2-40B4-BE49-F238E27FC236}">
                <a16:creationId xmlns:a16="http://schemas.microsoft.com/office/drawing/2014/main" id="{31FC7B72-9682-6347-AB8F-B9FA2B5661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22934" y="6492875"/>
            <a:ext cx="2102504" cy="365125"/>
          </a:xfrm>
          <a:prstGeom prst="rect">
            <a:avLst/>
          </a:prstGeom>
        </p:spPr>
        <p:txBody>
          <a:bodyPr/>
          <a:lstStyle>
            <a:lvl1pPr algn="r">
              <a:defRPr sz="800" b="1" i="0">
                <a:solidFill>
                  <a:srgbClr val="D9AE39"/>
                </a:solidFill>
                <a:latin typeface="Montserrat ExtraBold" pitchFamily="2" charset="77"/>
              </a:defRPr>
            </a:lvl1pPr>
          </a:lstStyle>
          <a:p>
            <a:fld id="{4BD5363C-F56B-6948-A439-98FE530CD7B5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9924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60" r:id="rId4"/>
    <p:sldLayoutId id="2147483651" r:id="rId5"/>
    <p:sldLayoutId id="2147483661" r:id="rId6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fr-FR" sz="3000" b="0" i="0" kern="1200" smtClean="0">
          <a:solidFill>
            <a:schemeClr val="tx1"/>
          </a:solidFill>
          <a:effectLst/>
          <a:latin typeface="Montserrat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ontserrat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ontserrat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cid:1b7ead64-82e5-4028-9ba1-3cdee69aba65@FRAP264.PROD.OUTLOOK.COM" TargetMode="External"/><Relationship Id="rId7" Type="http://schemas.openxmlformats.org/officeDocument/2006/relationships/image" Target="cid:13790a5a-ea53-4445-99f1-56e8e21776c9@FRAP264.PROD.OUTLOOK.COM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cid:2e690dc7-38b8-4edf-bbc7-f2276b9bd702@FRAP264.PROD.OUTLOOK.COM" TargetMode="Externa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cid:11bae118-cd04-4bd8-aa91-0b5c58c93f73@FRAP264.PROD.OUTLOOK.COM" TargetMode="External"/><Relationship Id="rId7" Type="http://schemas.openxmlformats.org/officeDocument/2006/relationships/image" Target="cid:4e44d349-baf6-452d-975e-622db81fa5c2@FRAP264.PROD.OUTLOOK.COM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jpeg"/><Relationship Id="rId5" Type="http://schemas.openxmlformats.org/officeDocument/2006/relationships/image" Target="cid:053b0ab8-1dfe-490e-9a75-ea75e751d991@FRAP264.PROD.OUTLOOK.COM" TargetMode="Externa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79DD10-93B0-5D48-A9C8-DB4FAE3093DA}"/>
              </a:ext>
            </a:extLst>
          </p:cNvPr>
          <p:cNvSpPr/>
          <p:nvPr/>
        </p:nvSpPr>
        <p:spPr>
          <a:xfrm>
            <a:off x="949692" y="1667925"/>
            <a:ext cx="85600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000" b="1" dirty="0">
                <a:solidFill>
                  <a:srgbClr val="CEAA1E"/>
                </a:solidFill>
                <a:latin typeface="Montserrat" pitchFamily="2" charset="77"/>
              </a:rPr>
              <a:t>L’INSTITUT DE LA MAITRISE D’OUVRAGE</a:t>
            </a:r>
          </a:p>
          <a:p>
            <a:r>
              <a:rPr lang="fr-FR" sz="3000" b="1" dirty="0">
                <a:solidFill>
                  <a:srgbClr val="CEAA1E"/>
                </a:solidFill>
                <a:latin typeface="Montserrat" pitchFamily="2" charset="77"/>
              </a:rPr>
              <a:t>Page Emploi LinkedIn</a:t>
            </a:r>
          </a:p>
          <a:p>
            <a:br>
              <a:rPr lang="fr-FR" sz="3000" dirty="0">
                <a:solidFill>
                  <a:srgbClr val="CEAA1E"/>
                </a:solidFill>
                <a:latin typeface="Montserrat" pitchFamily="2" charset="77"/>
              </a:rPr>
            </a:br>
            <a:endParaRPr lang="fr-FR" sz="3000" dirty="0">
              <a:latin typeface="Montserrat" pitchFamily="2" charset="77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0164" y="385590"/>
            <a:ext cx="3393195" cy="980502"/>
          </a:xfrm>
          <a:prstGeom prst="rect">
            <a:avLst/>
          </a:prstGeom>
          <a:solidFill>
            <a:srgbClr val="F5F1EC"/>
          </a:solidFill>
          <a:ln>
            <a:solidFill>
              <a:srgbClr val="F5F1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9210101" y="6213513"/>
            <a:ext cx="2633032" cy="5288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09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4098E8-8355-7A95-2F9E-A9631D8CD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120" y="266836"/>
            <a:ext cx="10515600" cy="449262"/>
          </a:xfrm>
        </p:spPr>
        <p:txBody>
          <a:bodyPr/>
          <a:lstStyle/>
          <a:p>
            <a:r>
              <a:rPr lang="fr-FR" dirty="0"/>
              <a:t>05. Ce qui sera fait par l’IMOA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0A64C67-2049-BC1B-89EF-72A1407FC9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b="0" dirty="0">
                <a:latin typeface="Montserrat Medium" pitchFamily="2" charset="77"/>
              </a:rPr>
              <a:t>INSTITUT DE LA MAÎTRISE D’OUVRAGE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EACAC45-E853-A483-D67A-C7288BE933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D5363C-F56B-6948-A439-98FE530CD7B5}" type="slidenum">
              <a:rPr lang="fr-FR" smtClean="0"/>
              <a:pPr/>
              <a:t>10</a:t>
            </a:fld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5435112-5402-59E5-254D-06647175C3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498" y="1536700"/>
            <a:ext cx="4562638" cy="4263209"/>
          </a:xfrm>
          <a:prstGeom prst="rect">
            <a:avLst/>
          </a:prstGeom>
        </p:spPr>
      </p:pic>
      <p:sp>
        <p:nvSpPr>
          <p:cNvPr id="9" name="Espace réservé du contenu 4">
            <a:extLst>
              <a:ext uri="{FF2B5EF4-FFF2-40B4-BE49-F238E27FC236}">
                <a16:creationId xmlns:a16="http://schemas.microsoft.com/office/drawing/2014/main" id="{FA0937AB-2B42-4108-4520-693020099129}"/>
              </a:ext>
            </a:extLst>
          </p:cNvPr>
          <p:cNvSpPr txBox="1">
            <a:spLocks/>
          </p:cNvSpPr>
          <p:nvPr/>
        </p:nvSpPr>
        <p:spPr>
          <a:xfrm>
            <a:off x="5812970" y="1757782"/>
            <a:ext cx="5383532" cy="41571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3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3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3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3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dirty="0"/>
              <a:t>2 </a:t>
            </a:r>
            <a:r>
              <a:rPr lang="fr-FR" sz="1600" dirty="0" err="1"/>
              <a:t>posts</a:t>
            </a:r>
            <a:r>
              <a:rPr lang="fr-FR" sz="1600" dirty="0"/>
              <a:t> par mois : -&gt; </a:t>
            </a:r>
            <a:r>
              <a:rPr lang="fr-FR" sz="1600" dirty="0">
                <a:highlight>
                  <a:srgbClr val="FFFF00"/>
                </a:highlight>
              </a:rPr>
              <a:t>« La minute emploi de l’IMOA » </a:t>
            </a:r>
            <a:endParaRPr lang="fr-FR" sz="1600" dirty="0"/>
          </a:p>
          <a:p>
            <a:pPr marL="285750" indent="-285750">
              <a:buFontTx/>
              <a:buChar char="-"/>
            </a:pPr>
            <a:r>
              <a:rPr lang="fr-FR" sz="1600" dirty="0"/>
              <a:t>1 post pour 1 offre en particulier qui sera développé (exemple ci-joint, chaque moi ce sera le tour d’un adhérent)</a:t>
            </a:r>
          </a:p>
          <a:p>
            <a:r>
              <a:rPr lang="fr-FR" sz="1600" dirty="0"/>
              <a:t>-&gt; ne pas noyer la page de l’IMOA d’information RH et faire disparaître notre contenu</a:t>
            </a:r>
          </a:p>
        </p:txBody>
      </p:sp>
    </p:spTree>
    <p:extLst>
      <p:ext uri="{BB962C8B-B14F-4D97-AF65-F5344CB8AC3E}">
        <p14:creationId xmlns:p14="http://schemas.microsoft.com/office/powerpoint/2010/main" val="3249838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06. À définir 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838200" y="2086889"/>
            <a:ext cx="5066211" cy="3543202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fr-FR" sz="1600" dirty="0"/>
              <a:t>Définir le </a:t>
            </a:r>
            <a:r>
              <a:rPr lang="fr-FR" sz="1600" dirty="0">
                <a:solidFill>
                  <a:srgbClr val="1B5872"/>
                </a:solidFill>
              </a:rPr>
              <a:t>nombre de caractère </a:t>
            </a:r>
            <a:r>
              <a:rPr lang="fr-FR" sz="1600" dirty="0"/>
              <a:t>par parties afin que sa ne soit pas trop long/trop court, phrases entière ou plutôt des tirets?  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Ajouter des </a:t>
            </a:r>
            <a:r>
              <a:rPr lang="fr-FR" sz="1600" dirty="0">
                <a:solidFill>
                  <a:srgbClr val="1B5872"/>
                </a:solidFill>
              </a:rPr>
              <a:t>émoticônes pour attirer </a:t>
            </a:r>
            <a:r>
              <a:rPr lang="fr-FR" sz="1600" dirty="0"/>
              <a:t>le regards et donner envie de lire ? 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Y-t-il une volonté </a:t>
            </a:r>
            <a:r>
              <a:rPr lang="fr-FR" sz="1600" dirty="0">
                <a:solidFill>
                  <a:srgbClr val="1B5872"/>
                </a:solidFill>
              </a:rPr>
              <a:t>d’homogénéiser les formats LinkedIn ?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Quels </a:t>
            </a:r>
            <a:r>
              <a:rPr lang="fr-FR" sz="1600" dirty="0">
                <a:solidFill>
                  <a:srgbClr val="1B5872"/>
                </a:solidFill>
              </a:rPr>
              <a:t>types de métiers </a:t>
            </a:r>
            <a:r>
              <a:rPr lang="fr-FR" sz="1600" dirty="0"/>
              <a:t>? Services annexes ou ceux à la manœuvre de la MOA</a:t>
            </a:r>
          </a:p>
          <a:p>
            <a:r>
              <a:rPr lang="fr-FR" sz="1600" dirty="0"/>
              <a:t>-&gt;</a:t>
            </a:r>
            <a:r>
              <a:rPr lang="fr-FR" sz="1600" dirty="0">
                <a:solidFill>
                  <a:srgbClr val="1B5872"/>
                </a:solidFill>
              </a:rPr>
              <a:t> </a:t>
            </a:r>
            <a:r>
              <a:rPr lang="fr-FR" sz="1600" dirty="0"/>
              <a:t>Chef de projet, chargé d’opération, directeur, manager etc…</a:t>
            </a:r>
          </a:p>
          <a:p>
            <a:endParaRPr lang="fr-FR" sz="1600" dirty="0"/>
          </a:p>
          <a:p>
            <a:pPr marL="285750" indent="-285750">
              <a:buFontTx/>
              <a:buChar char="-"/>
            </a:pPr>
            <a:endParaRPr lang="fr-FR" sz="160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D5363C-F56B-6948-A439-98FE530CD7B5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3" name="Espace réservé du pied de page 5">
            <a:extLst>
              <a:ext uri="{FF2B5EF4-FFF2-40B4-BE49-F238E27FC236}">
                <a16:creationId xmlns:a16="http://schemas.microsoft.com/office/drawing/2014/main" id="{85DA61F7-46EF-7F4A-2E48-372F14075C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492875"/>
            <a:ext cx="7315200" cy="365125"/>
          </a:xfrm>
        </p:spPr>
        <p:txBody>
          <a:bodyPr/>
          <a:lstStyle/>
          <a:p>
            <a:r>
              <a:rPr lang="fr-FR" b="0" dirty="0">
                <a:latin typeface="Montserrat Medium" pitchFamily="2" charset="77"/>
              </a:rPr>
              <a:t>INSTITUT DE LA MAÎTRISE D’OUVRAGE </a:t>
            </a:r>
          </a:p>
        </p:txBody>
      </p:sp>
      <p:sp>
        <p:nvSpPr>
          <p:cNvPr id="9" name="Espace réservé du contenu 4">
            <a:extLst>
              <a:ext uri="{FF2B5EF4-FFF2-40B4-BE49-F238E27FC236}">
                <a16:creationId xmlns:a16="http://schemas.microsoft.com/office/drawing/2014/main" id="{AB1021C0-C988-C100-3704-E3B27F2BCFCD}"/>
              </a:ext>
            </a:extLst>
          </p:cNvPr>
          <p:cNvSpPr txBox="1">
            <a:spLocks/>
          </p:cNvSpPr>
          <p:nvPr/>
        </p:nvSpPr>
        <p:spPr>
          <a:xfrm>
            <a:off x="5832509" y="2041207"/>
            <a:ext cx="5066211" cy="38632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3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3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3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3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b="1" dirty="0">
                <a:solidFill>
                  <a:srgbClr val="1B5872"/>
                </a:solidFill>
              </a:rPr>
              <a:t>Mots -clés (compétences) :  </a:t>
            </a:r>
          </a:p>
          <a:p>
            <a:pPr marL="285750" indent="-285750">
              <a:buFontTx/>
              <a:buChar char="-"/>
            </a:pPr>
            <a:r>
              <a:rPr lang="fr-FR" sz="1600" b="1" dirty="0"/>
              <a:t>Contexte métier et enjeux</a:t>
            </a:r>
          </a:p>
          <a:p>
            <a:pPr marL="285750" indent="-285750">
              <a:buFontTx/>
              <a:buChar char="-"/>
            </a:pPr>
            <a:r>
              <a:rPr lang="fr-FR" sz="1600" b="1" dirty="0"/>
              <a:t>Communication / gestion de l’information</a:t>
            </a:r>
          </a:p>
          <a:p>
            <a:pPr marL="285750" indent="-285750">
              <a:buFontTx/>
              <a:buChar char="-"/>
            </a:pPr>
            <a:r>
              <a:rPr lang="fr-FR" sz="1600" b="1" dirty="0"/>
              <a:t>Management des acteurs, des risques</a:t>
            </a:r>
          </a:p>
          <a:p>
            <a:pPr marL="285750" indent="-285750">
              <a:buFontTx/>
              <a:buChar char="-"/>
            </a:pPr>
            <a:r>
              <a:rPr lang="fr-FR" sz="1600" b="1" dirty="0"/>
              <a:t>Concertation</a:t>
            </a:r>
          </a:p>
          <a:p>
            <a:pPr marL="285750" indent="-285750">
              <a:buFontTx/>
              <a:buChar char="-"/>
            </a:pPr>
            <a:r>
              <a:rPr lang="fr-FR" sz="1600" b="1" dirty="0"/>
              <a:t>Montage / gestion de projet </a:t>
            </a:r>
          </a:p>
          <a:p>
            <a:pPr marL="285750" indent="-285750">
              <a:buFontTx/>
              <a:buChar char="-"/>
            </a:pPr>
            <a:r>
              <a:rPr lang="fr-FR" sz="1600" b="1" dirty="0"/>
              <a:t>Contract management</a:t>
            </a:r>
          </a:p>
          <a:p>
            <a:pPr marL="285750" indent="-285750">
              <a:buFontTx/>
              <a:buChar char="-"/>
            </a:pPr>
            <a:r>
              <a:rPr lang="fr-FR" sz="1600" b="1" dirty="0"/>
              <a:t>Stratégies et démarches de pilotage</a:t>
            </a:r>
          </a:p>
          <a:p>
            <a:pPr marL="285750" indent="-285750">
              <a:buFontTx/>
              <a:buChar char="-"/>
            </a:pPr>
            <a:r>
              <a:rPr lang="fr-FR" sz="1600" b="1" dirty="0"/>
              <a:t>Assurer et gérer la validation dans l’avancement du projet</a:t>
            </a:r>
          </a:p>
          <a:p>
            <a:pPr marL="285750" indent="-285750">
              <a:buFontTx/>
              <a:buChar char="-"/>
            </a:pPr>
            <a:endParaRPr lang="fr-FR" sz="1600" b="1" dirty="0"/>
          </a:p>
          <a:p>
            <a:pPr marL="285750" indent="-285750">
              <a:buFontTx/>
              <a:buChar char="-"/>
            </a:pP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547708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Page emploi LinkedIn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D5363C-F56B-6948-A439-98FE530CD7B5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4" name="Espace réservé du pied de page 5">
            <a:extLst>
              <a:ext uri="{FF2B5EF4-FFF2-40B4-BE49-F238E27FC236}">
                <a16:creationId xmlns:a16="http://schemas.microsoft.com/office/drawing/2014/main" id="{7AC14EC2-C717-E8B4-F012-B7DC72665C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492875"/>
            <a:ext cx="7315200" cy="365125"/>
          </a:xfrm>
        </p:spPr>
        <p:txBody>
          <a:bodyPr/>
          <a:lstStyle/>
          <a:p>
            <a:r>
              <a:rPr lang="fr-FR" b="0" dirty="0">
                <a:latin typeface="Montserrat Medium" pitchFamily="2" charset="77"/>
              </a:rPr>
              <a:t>INSTITUT DE LA MAÎTRISE D’OUVRAGE </a:t>
            </a:r>
          </a:p>
        </p:txBody>
      </p:sp>
    </p:spTree>
    <p:extLst>
      <p:ext uri="{BB962C8B-B14F-4D97-AF65-F5344CB8AC3E}">
        <p14:creationId xmlns:p14="http://schemas.microsoft.com/office/powerpoint/2010/main" val="2319380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01. Objectif 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838200" y="1856348"/>
            <a:ext cx="9083145" cy="2775584"/>
          </a:xfrm>
        </p:spPr>
        <p:txBody>
          <a:bodyPr>
            <a:normAutofit/>
          </a:bodyPr>
          <a:lstStyle/>
          <a:p>
            <a:r>
              <a:rPr lang="fr-FR" sz="1800" u="sng" dirty="0"/>
              <a:t>Devenir une plateforme pour les emplois de la MOA : </a:t>
            </a:r>
          </a:p>
          <a:p>
            <a:pPr marL="285750" indent="-285750">
              <a:buFontTx/>
              <a:buChar char="-"/>
            </a:pPr>
            <a:r>
              <a:rPr lang="fr-FR" sz="1800" b="1" dirty="0">
                <a:solidFill>
                  <a:srgbClr val="1B5872"/>
                </a:solidFill>
              </a:rPr>
              <a:t>Visibilité</a:t>
            </a:r>
          </a:p>
          <a:p>
            <a:pPr marL="285750" indent="-285750">
              <a:buFontTx/>
              <a:buChar char="-"/>
            </a:pPr>
            <a:r>
              <a:rPr lang="fr-FR" sz="1800" b="1" dirty="0">
                <a:solidFill>
                  <a:srgbClr val="1B5872"/>
                </a:solidFill>
              </a:rPr>
              <a:t>Répondre </a:t>
            </a:r>
            <a:r>
              <a:rPr lang="fr-FR" sz="1800" dirty="0"/>
              <a:t>au problème d’employabilité </a:t>
            </a:r>
          </a:p>
          <a:p>
            <a:pPr marL="285750" indent="-285750">
              <a:buFontTx/>
              <a:buChar char="-"/>
            </a:pPr>
            <a:r>
              <a:rPr lang="fr-FR" sz="1800" b="1" dirty="0">
                <a:solidFill>
                  <a:srgbClr val="1B5872"/>
                </a:solidFill>
              </a:rPr>
              <a:t>Rassembler </a:t>
            </a:r>
            <a:r>
              <a:rPr lang="fr-FR" sz="1800" dirty="0"/>
              <a:t>les offres des adhérents sur le même espace</a:t>
            </a:r>
          </a:p>
          <a:p>
            <a:pPr marL="285750" indent="-285750">
              <a:buFontTx/>
              <a:buChar char="-"/>
            </a:pPr>
            <a:r>
              <a:rPr lang="fr-FR" sz="1800" b="1" dirty="0">
                <a:solidFill>
                  <a:srgbClr val="1B5872"/>
                </a:solidFill>
              </a:rPr>
              <a:t>Ouvrir</a:t>
            </a:r>
            <a:r>
              <a:rPr lang="fr-FR" sz="1800" dirty="0"/>
              <a:t> le secteur aux jeunes diplômés, aux juniors, aux seniors etcc..</a:t>
            </a:r>
          </a:p>
          <a:p>
            <a:pPr marL="285750" indent="-285750">
              <a:buFontTx/>
              <a:buChar char="-"/>
            </a:pPr>
            <a:r>
              <a:rPr lang="fr-FR" sz="1800" b="1" dirty="0">
                <a:solidFill>
                  <a:srgbClr val="1B5872"/>
                </a:solidFill>
              </a:rPr>
              <a:t>Aider</a:t>
            </a:r>
            <a:r>
              <a:rPr lang="fr-FR" sz="1800" dirty="0"/>
              <a:t> à  développer dans le cas où les entités ne postent pas </a:t>
            </a:r>
          </a:p>
          <a:p>
            <a:pPr marL="285750" indent="-285750">
              <a:buFontTx/>
              <a:buChar char="-"/>
            </a:pPr>
            <a:endParaRPr lang="fr-FR" sz="180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D5363C-F56B-6948-A439-98FE530CD7B5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3" name="Espace réservé du pied de page 5">
            <a:extLst>
              <a:ext uri="{FF2B5EF4-FFF2-40B4-BE49-F238E27FC236}">
                <a16:creationId xmlns:a16="http://schemas.microsoft.com/office/drawing/2014/main" id="{6201DAD4-0BD8-541E-134B-902CC4719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492875"/>
            <a:ext cx="7315200" cy="365125"/>
          </a:xfrm>
        </p:spPr>
        <p:txBody>
          <a:bodyPr/>
          <a:lstStyle/>
          <a:p>
            <a:r>
              <a:rPr lang="fr-FR" b="0" dirty="0">
                <a:latin typeface="Montserrat Medium" pitchFamily="2" charset="77"/>
              </a:rPr>
              <a:t>INSTITUT DE LA MAÎTRISE D’OUVRAGE </a:t>
            </a:r>
          </a:p>
        </p:txBody>
      </p:sp>
    </p:spTree>
    <p:extLst>
      <p:ext uri="{BB962C8B-B14F-4D97-AF65-F5344CB8AC3E}">
        <p14:creationId xmlns:p14="http://schemas.microsoft.com/office/powerpoint/2010/main" val="2796069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02. Conditions de réalisation/Règlement proposé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839789" y="1626024"/>
            <a:ext cx="9083145" cy="3985636"/>
          </a:xfrm>
        </p:spPr>
        <p:txBody>
          <a:bodyPr>
            <a:normAutofit lnSpcReduction="10000"/>
          </a:bodyPr>
          <a:lstStyle/>
          <a:p>
            <a:r>
              <a:rPr lang="fr-FR" sz="1600" b="1" dirty="0"/>
              <a:t>Conditions de réalisation : 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Déterminer un référent dans chaque entité  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Format des offres 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Renouvellement des offres non pourvues à retravailler 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Ouverture sur les écoles (les suivre sur LinkedIn) 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Formulaire type (Word) à faire passer </a:t>
            </a:r>
          </a:p>
          <a:p>
            <a:endParaRPr lang="fr-FR" sz="1600" dirty="0"/>
          </a:p>
          <a:p>
            <a:r>
              <a:rPr lang="fr-FR" sz="1600" b="1" dirty="0"/>
              <a:t>Règlement :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3 à 5 offres par adhérent (+ 1 offre urgente)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Valide 1 mois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Secteur MOA</a:t>
            </a:r>
          </a:p>
          <a:p>
            <a:pPr marL="285750" indent="-285750">
              <a:buFontTx/>
              <a:buChar char="-"/>
            </a:pPr>
            <a:endParaRPr lang="fr-FR" sz="1600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D5363C-F56B-6948-A439-98FE530CD7B5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3" name="Espace réservé du pied de page 5">
            <a:extLst>
              <a:ext uri="{FF2B5EF4-FFF2-40B4-BE49-F238E27FC236}">
                <a16:creationId xmlns:a16="http://schemas.microsoft.com/office/drawing/2014/main" id="{DAC9C0CC-AE7F-519D-1AE6-B714DC0D0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492875"/>
            <a:ext cx="7315200" cy="365125"/>
          </a:xfrm>
        </p:spPr>
        <p:txBody>
          <a:bodyPr/>
          <a:lstStyle/>
          <a:p>
            <a:r>
              <a:rPr lang="fr-FR" b="0" dirty="0">
                <a:latin typeface="Montserrat Medium" pitchFamily="2" charset="77"/>
              </a:rPr>
              <a:t>INSTITUT DE LA MAÎTRISE D’OUVRAGE </a:t>
            </a:r>
          </a:p>
        </p:txBody>
      </p:sp>
    </p:spTree>
    <p:extLst>
      <p:ext uri="{BB962C8B-B14F-4D97-AF65-F5344CB8AC3E}">
        <p14:creationId xmlns:p14="http://schemas.microsoft.com/office/powerpoint/2010/main" val="2927960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03. Constat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838200" y="2280961"/>
            <a:ext cx="9083145" cy="2775584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fr-FR" sz="1600" u="sng" dirty="0"/>
              <a:t>Il n’est pas possible de poster des offres d’emploi sur la page LinkedIn IMOA pour d’autres entités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fr-FR" sz="1600" dirty="0"/>
              <a:t>Partager sur notre page LinkedIn les offres, nous ne les formaterons pas 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Après un benchmarking, quelques adhérents ne poste pas d’offres ou très peu, des formats reviennent souvent (façon dont l’offre est structuré: description de l’entreprise, du poste, des missions, du profil, des avantages…)</a:t>
            </a:r>
          </a:p>
          <a:p>
            <a:pPr marL="285750" indent="-285750">
              <a:buFontTx/>
              <a:buChar char="-"/>
            </a:pPr>
            <a:r>
              <a:rPr lang="fr-FR" sz="1600" b="1" dirty="0"/>
              <a:t>Grandes entités : </a:t>
            </a:r>
            <a:r>
              <a:rPr lang="fr-FR" sz="1600" dirty="0"/>
              <a:t>beaucoup d’offres mais pas beaucoup en rapport avec la MOA</a:t>
            </a:r>
          </a:p>
          <a:p>
            <a:pPr marL="285750" indent="-285750">
              <a:buFontTx/>
              <a:buChar char="-"/>
            </a:pPr>
            <a:r>
              <a:rPr lang="fr-FR" sz="1600" b="1" dirty="0"/>
              <a:t>Petites entités : </a:t>
            </a:r>
            <a:r>
              <a:rPr lang="fr-FR" sz="1600" dirty="0"/>
              <a:t>offres très ciblées 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D5363C-F56B-6948-A439-98FE530CD7B5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3" name="Espace réservé du pied de page 5">
            <a:extLst>
              <a:ext uri="{FF2B5EF4-FFF2-40B4-BE49-F238E27FC236}">
                <a16:creationId xmlns:a16="http://schemas.microsoft.com/office/drawing/2014/main" id="{8EDD44B5-BD44-4F4D-366C-8C39289AC7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492875"/>
            <a:ext cx="7315200" cy="365125"/>
          </a:xfrm>
        </p:spPr>
        <p:txBody>
          <a:bodyPr/>
          <a:lstStyle/>
          <a:p>
            <a:r>
              <a:rPr lang="fr-FR" b="0" dirty="0">
                <a:latin typeface="Montserrat Medium" pitchFamily="2" charset="77"/>
              </a:rPr>
              <a:t>INSTITUT DE LA MAÎTRISE D’OUVRAGE </a:t>
            </a:r>
          </a:p>
        </p:txBody>
      </p:sp>
    </p:spTree>
    <p:extLst>
      <p:ext uri="{BB962C8B-B14F-4D97-AF65-F5344CB8AC3E}">
        <p14:creationId xmlns:p14="http://schemas.microsoft.com/office/powerpoint/2010/main" val="1654429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D5363C-F56B-6948-A439-98FE530CD7B5}" type="slidenum">
              <a:rPr lang="fr-FR" smtClean="0"/>
              <a:pPr/>
              <a:t>6</a:t>
            </a:fld>
            <a:endParaRPr lang="fr-FR" dirty="0"/>
          </a:p>
        </p:txBody>
      </p:sp>
      <p:pic>
        <p:nvPicPr>
          <p:cNvPr id="8" name="Image 7" descr="cid:1b7ead64-82e5-4028-9ba1-3cdee69aba65@FRAP264.PROD.OUTLOOK.COM"/>
          <p:cNvPicPr/>
          <p:nvPr/>
        </p:nvPicPr>
        <p:blipFill rotWithShape="1"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27" r="2522"/>
          <a:stretch/>
        </p:blipFill>
        <p:spPr bwMode="auto">
          <a:xfrm>
            <a:off x="720570" y="1519766"/>
            <a:ext cx="2280781" cy="422169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Image 8" descr="cid:2e690dc7-38b8-4edf-bbc7-f2276b9bd702@FRAP264.PROD.OUTLOOK.COM"/>
          <p:cNvPicPr/>
          <p:nvPr/>
        </p:nvPicPr>
        <p:blipFill rotWithShape="1"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13" t="9951" r="513" b="-237"/>
          <a:stretch/>
        </p:blipFill>
        <p:spPr bwMode="auto">
          <a:xfrm>
            <a:off x="3285366" y="1519766"/>
            <a:ext cx="2555169" cy="435473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Image 9" descr="cid:2e690dc7-38b8-4edf-bbc7-f2276b9bd702@FRAP264.PROD.OUTLOOK.COM"/>
          <p:cNvPicPr/>
          <p:nvPr/>
        </p:nvPicPr>
        <p:blipFill rotWithShape="1"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13" t="9951" r="513" b="-237"/>
          <a:stretch>
            <a:fillRect/>
          </a:stretch>
        </p:blipFill>
        <p:spPr bwMode="auto">
          <a:xfrm>
            <a:off x="6099139" y="1544029"/>
            <a:ext cx="2167003" cy="42216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Image 10" descr="cid:13790a5a-ea53-4445-99f1-56e8e21776c9@FRAP264.PROD.OUTLOOK.COM"/>
          <p:cNvPicPr/>
          <p:nvPr/>
        </p:nvPicPr>
        <p:blipFill rotWithShape="1"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40" b="18062"/>
          <a:stretch/>
        </p:blipFill>
        <p:spPr bwMode="auto">
          <a:xfrm>
            <a:off x="8983323" y="2045567"/>
            <a:ext cx="1879222" cy="296809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6" name="Titre 1"/>
          <p:cNvSpPr>
            <a:spLocks noGrp="1"/>
          </p:cNvSpPr>
          <p:nvPr>
            <p:ph type="title"/>
          </p:nvPr>
        </p:nvSpPr>
        <p:spPr>
          <a:xfrm>
            <a:off x="383120" y="319088"/>
            <a:ext cx="10515600" cy="449262"/>
          </a:xfrm>
        </p:spPr>
        <p:txBody>
          <a:bodyPr>
            <a:normAutofit fontScale="90000"/>
          </a:bodyPr>
          <a:lstStyle/>
          <a:p>
            <a:r>
              <a:rPr lang="fr-FR" dirty="0"/>
              <a:t> Exemple CD78</a:t>
            </a:r>
            <a:br>
              <a:rPr lang="fr-FR" dirty="0"/>
            </a:br>
            <a:endParaRPr lang="fr-FR" dirty="0"/>
          </a:p>
        </p:txBody>
      </p:sp>
      <p:sp>
        <p:nvSpPr>
          <p:cNvPr id="2" name="Espace réservé du pied de page 5">
            <a:extLst>
              <a:ext uri="{FF2B5EF4-FFF2-40B4-BE49-F238E27FC236}">
                <a16:creationId xmlns:a16="http://schemas.microsoft.com/office/drawing/2014/main" id="{CE95CCDA-B350-1236-E4EC-422BBB855D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492875"/>
            <a:ext cx="7315200" cy="365125"/>
          </a:xfrm>
        </p:spPr>
        <p:txBody>
          <a:bodyPr/>
          <a:lstStyle/>
          <a:p>
            <a:r>
              <a:rPr lang="fr-FR" b="0" dirty="0">
                <a:latin typeface="Montserrat Medium" pitchFamily="2" charset="77"/>
              </a:rPr>
              <a:t>INSTITUT DE LA MAÎTRISE D’OUVRAGE </a:t>
            </a:r>
          </a:p>
        </p:txBody>
      </p:sp>
    </p:spTree>
    <p:extLst>
      <p:ext uri="{BB962C8B-B14F-4D97-AF65-F5344CB8AC3E}">
        <p14:creationId xmlns:p14="http://schemas.microsoft.com/office/powerpoint/2010/main" val="3359583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D5363C-F56B-6948-A439-98FE530CD7B5}" type="slidenum">
              <a:rPr lang="fr-FR" smtClean="0"/>
              <a:pPr/>
              <a:t>7</a:t>
            </a:fld>
            <a:endParaRPr lang="fr-FR" dirty="0"/>
          </a:p>
        </p:txBody>
      </p:sp>
      <p:pic>
        <p:nvPicPr>
          <p:cNvPr id="13" name="Image 12" descr="cid:11bae118-cd04-4bd8-aa91-0b5c58c93f73@FRAP264.PROD.OUTLOOK.COM"/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124" y="1416685"/>
            <a:ext cx="2045970" cy="44278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 descr="cid:053b0ab8-1dfe-490e-9a75-ea75e751d991@FRAP264.PROD.OUTLOOK.COM"/>
          <p:cNvPicPr/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443" y="1470342"/>
            <a:ext cx="1996440" cy="4320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Image 14" descr="cid:4e44d349-baf6-452d-975e-622db81fa5c2@FRAP264.PROD.OUTLOOK.COM"/>
          <p:cNvPicPr/>
          <p:nvPr/>
        </p:nvPicPr>
        <p:blipFill rotWithShape="1"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76"/>
          <a:stretch/>
        </p:blipFill>
        <p:spPr bwMode="auto">
          <a:xfrm>
            <a:off x="7377181" y="1441247"/>
            <a:ext cx="2131060" cy="20034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Image 15"/>
          <p:cNvPicPr/>
          <p:nvPr/>
        </p:nvPicPr>
        <p:blipFill rotWithShape="1">
          <a:blip r:embed="rId8"/>
          <a:srcRect l="45145" t="36190" r="6865" b="4617"/>
          <a:stretch/>
        </p:blipFill>
        <p:spPr bwMode="auto">
          <a:xfrm>
            <a:off x="7428232" y="4296092"/>
            <a:ext cx="2154555" cy="149479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8" name="Titre 1"/>
          <p:cNvSpPr>
            <a:spLocks noGrp="1"/>
          </p:cNvSpPr>
          <p:nvPr>
            <p:ph type="title"/>
          </p:nvPr>
        </p:nvSpPr>
        <p:spPr>
          <a:xfrm>
            <a:off x="383120" y="319088"/>
            <a:ext cx="10515600" cy="449262"/>
          </a:xfrm>
        </p:spPr>
        <p:txBody>
          <a:bodyPr>
            <a:normAutofit fontScale="90000"/>
          </a:bodyPr>
          <a:lstStyle/>
          <a:p>
            <a:r>
              <a:rPr lang="fr-FR" dirty="0"/>
              <a:t> Exemple APIJ</a:t>
            </a:r>
            <a:br>
              <a:rPr lang="fr-FR" dirty="0"/>
            </a:br>
            <a:br>
              <a:rPr lang="fr-FR" dirty="0"/>
            </a:br>
            <a:endParaRPr lang="fr-FR" dirty="0"/>
          </a:p>
        </p:txBody>
      </p:sp>
      <p:sp>
        <p:nvSpPr>
          <p:cNvPr id="2" name="Espace réservé du pied de page 5">
            <a:extLst>
              <a:ext uri="{FF2B5EF4-FFF2-40B4-BE49-F238E27FC236}">
                <a16:creationId xmlns:a16="http://schemas.microsoft.com/office/drawing/2014/main" id="{C9DE5636-5000-2815-E640-702DB5F34A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492875"/>
            <a:ext cx="7315200" cy="365125"/>
          </a:xfrm>
        </p:spPr>
        <p:txBody>
          <a:bodyPr/>
          <a:lstStyle/>
          <a:p>
            <a:r>
              <a:rPr lang="fr-FR" b="0" dirty="0">
                <a:latin typeface="Montserrat Medium" pitchFamily="2" charset="77"/>
              </a:rPr>
              <a:t>INSTITUT DE LA MAÎTRISE D’OUVRAGE </a:t>
            </a:r>
          </a:p>
        </p:txBody>
      </p:sp>
    </p:spTree>
    <p:extLst>
      <p:ext uri="{BB962C8B-B14F-4D97-AF65-F5344CB8AC3E}">
        <p14:creationId xmlns:p14="http://schemas.microsoft.com/office/powerpoint/2010/main" val="869153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04. Nos recommandations  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1099347" y="1866941"/>
            <a:ext cx="9083145" cy="2775584"/>
          </a:xfrm>
        </p:spPr>
        <p:txBody>
          <a:bodyPr>
            <a:normAutofit fontScale="77500" lnSpcReduction="20000"/>
          </a:bodyPr>
          <a:lstStyle/>
          <a:p>
            <a:r>
              <a:rPr lang="fr-FR" sz="1600" u="sng" dirty="0"/>
              <a:t>Créer des fiches emploi « homogène » entre les adhérents qui suivent la structure suivante :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Information sur l’entreprise 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Description de l’offre (liaison hiérarchique, lieu, objectif du poste, télétravail…)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Description des missions 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Profil recherché (compétences technique, transversales, relationnelles// savoir-faire/être…) 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Avantages/Plus-value 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Informations spéciales: diversité, enquêtes administratives etc… 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Utiliser les mots-clés du référentiel de compétences de la MOA</a:t>
            </a:r>
          </a:p>
          <a:p>
            <a:pPr marL="285750" indent="-285750">
              <a:buFontTx/>
              <a:buChar char="-"/>
            </a:pPr>
            <a:endParaRPr lang="fr-FR" sz="1600" dirty="0"/>
          </a:p>
          <a:p>
            <a:r>
              <a:rPr lang="fr-FR" sz="1600" dirty="0"/>
              <a:t>=&gt; Fiche type que tous les adhérents pourront remplir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D5363C-F56B-6948-A439-98FE530CD7B5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3" name="Espace réservé du pied de page 5">
            <a:extLst>
              <a:ext uri="{FF2B5EF4-FFF2-40B4-BE49-F238E27FC236}">
                <a16:creationId xmlns:a16="http://schemas.microsoft.com/office/drawing/2014/main" id="{EF4943D8-1315-8961-51AF-405DF76282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492875"/>
            <a:ext cx="7315200" cy="365125"/>
          </a:xfrm>
        </p:spPr>
        <p:txBody>
          <a:bodyPr/>
          <a:lstStyle/>
          <a:p>
            <a:r>
              <a:rPr lang="fr-FR" b="0" dirty="0">
                <a:latin typeface="Montserrat Medium" pitchFamily="2" charset="77"/>
              </a:rPr>
              <a:t>INSTITUT DE LA MAÎTRISE D’OUVRAGE </a:t>
            </a:r>
          </a:p>
        </p:txBody>
      </p:sp>
    </p:spTree>
    <p:extLst>
      <p:ext uri="{BB962C8B-B14F-4D97-AF65-F5344CB8AC3E}">
        <p14:creationId xmlns:p14="http://schemas.microsoft.com/office/powerpoint/2010/main" val="800669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4098E8-8355-7A95-2F9E-A9631D8CD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120" y="266836"/>
            <a:ext cx="10515600" cy="449262"/>
          </a:xfrm>
        </p:spPr>
        <p:txBody>
          <a:bodyPr/>
          <a:lstStyle/>
          <a:p>
            <a:r>
              <a:rPr lang="fr-FR" dirty="0"/>
              <a:t>05. Ce qui sera fait par l’IMOA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0A64C67-2049-BC1B-89EF-72A1407FC9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b="0" dirty="0">
                <a:latin typeface="Montserrat Medium" pitchFamily="2" charset="77"/>
              </a:rPr>
              <a:t>INSTITUT DE LA MAÎTRISE D’OUVRAGE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EACAC45-E853-A483-D67A-C7288BE933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BD5363C-F56B-6948-A439-98FE530CD7B5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9" name="Espace réservé du contenu 4">
            <a:extLst>
              <a:ext uri="{FF2B5EF4-FFF2-40B4-BE49-F238E27FC236}">
                <a16:creationId xmlns:a16="http://schemas.microsoft.com/office/drawing/2014/main" id="{FA0937AB-2B42-4108-4520-693020099129}"/>
              </a:ext>
            </a:extLst>
          </p:cNvPr>
          <p:cNvSpPr txBox="1">
            <a:spLocks/>
          </p:cNvSpPr>
          <p:nvPr/>
        </p:nvSpPr>
        <p:spPr>
          <a:xfrm>
            <a:off x="5812970" y="1757782"/>
            <a:ext cx="5383532" cy="41571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3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3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3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300" b="0" i="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dirty="0"/>
              <a:t>2 </a:t>
            </a:r>
            <a:r>
              <a:rPr lang="fr-FR" sz="1600" dirty="0" err="1"/>
              <a:t>posts</a:t>
            </a:r>
            <a:r>
              <a:rPr lang="fr-FR" sz="1600" dirty="0"/>
              <a:t> par mois : -&gt; </a:t>
            </a:r>
            <a:r>
              <a:rPr lang="fr-FR" sz="1600" dirty="0">
                <a:highlight>
                  <a:srgbClr val="FFFF00"/>
                </a:highlight>
              </a:rPr>
              <a:t>« La minute emploi de l’IMOA » </a:t>
            </a:r>
            <a:endParaRPr lang="fr-FR" sz="1600" dirty="0"/>
          </a:p>
          <a:p>
            <a:pPr marL="285750" indent="-285750">
              <a:buFontTx/>
              <a:buChar char="-"/>
            </a:pPr>
            <a:r>
              <a:rPr lang="fr-FR" sz="1600" dirty="0"/>
              <a:t>2 long post avec toutes les offres des adhérents en ajoutant le lien vers l’offre LinkedIn et la site regroupant les offres d’emploi (exemple ci-joint)</a:t>
            </a:r>
          </a:p>
          <a:p>
            <a:r>
              <a:rPr lang="fr-FR" sz="1600" dirty="0"/>
              <a:t>-&gt; un post Infra, un post Bât pour éviter d’avoir un texte </a:t>
            </a:r>
            <a:r>
              <a:rPr lang="fr-FR" sz="1600"/>
              <a:t>trop long</a:t>
            </a:r>
            <a:endParaRPr lang="fr-FR" sz="1600" dirty="0"/>
          </a:p>
          <a:p>
            <a:r>
              <a:rPr lang="fr-FR" sz="1600" dirty="0"/>
              <a:t>-&gt; ne pas noyer la page de l’IMOA d’information RH et faire disparaître notre contenu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B453C44-70A2-B25E-3A3C-1B4AAE8362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308" y="1056996"/>
            <a:ext cx="5105662" cy="5435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757002"/>
      </p:ext>
    </p:extLst>
  </p:cSld>
  <p:clrMapOvr>
    <a:masterClrMapping/>
  </p:clrMapOvr>
</p:sld>
</file>

<file path=ppt/theme/theme1.xml><?xml version="1.0" encoding="utf-8"?>
<a:theme xmlns:a="http://schemas.openxmlformats.org/drawingml/2006/main" name="IMOA - Les rencontr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10255</TotalTime>
  <Words>641</Words>
  <Application>Microsoft Office PowerPoint</Application>
  <PresentationFormat>Grand écran</PresentationFormat>
  <Paragraphs>90</Paragraphs>
  <Slides>11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Courier New</vt:lpstr>
      <vt:lpstr>Montserrat</vt:lpstr>
      <vt:lpstr>Montserrat ExtraBold</vt:lpstr>
      <vt:lpstr>Montserrat Medium</vt:lpstr>
      <vt:lpstr>Police système Courant</vt:lpstr>
      <vt:lpstr>Symbol</vt:lpstr>
      <vt:lpstr>IMOA - Les rencontres</vt:lpstr>
      <vt:lpstr>Présentation PowerPoint</vt:lpstr>
      <vt:lpstr>Page emploi LinkedIn</vt:lpstr>
      <vt:lpstr>01. Objectif </vt:lpstr>
      <vt:lpstr>02. Conditions de réalisation/Règlement proposé</vt:lpstr>
      <vt:lpstr>03. Constat</vt:lpstr>
      <vt:lpstr> Exemple CD78 </vt:lpstr>
      <vt:lpstr> Exemple APIJ  </vt:lpstr>
      <vt:lpstr>04. Nos recommandations  </vt:lpstr>
      <vt:lpstr>05. Ce qui sera fait par l’IMOA</vt:lpstr>
      <vt:lpstr>05. Ce qui sera fait par l’IMOA</vt:lpstr>
      <vt:lpstr>06. À définir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Dogbo</dc:creator>
  <cp:lastModifiedBy>ALIOUA Lisa Ext</cp:lastModifiedBy>
  <cp:revision>223</cp:revision>
  <cp:lastPrinted>2022-04-27T08:31:37Z</cp:lastPrinted>
  <dcterms:created xsi:type="dcterms:W3CDTF">2021-11-30T16:20:40Z</dcterms:created>
  <dcterms:modified xsi:type="dcterms:W3CDTF">2023-06-08T14:43:27Z</dcterms:modified>
</cp:coreProperties>
</file>